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9" r:id="rId3"/>
    <p:sldId id="266" r:id="rId4"/>
    <p:sldId id="270" r:id="rId5"/>
    <p:sldId id="272" r:id="rId6"/>
    <p:sldId id="271" r:id="rId7"/>
  </p:sldIdLst>
  <p:sldSz cx="12192000" cy="6858000"/>
  <p:notesSz cx="6858000" cy="9144000"/>
  <p:custDataLst>
    <p:tags r:id="rId9"/>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A021"/>
    <a:srgbClr val="50AD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94660"/>
  </p:normalViewPr>
  <p:slideViewPr>
    <p:cSldViewPr snapToGrid="0">
      <p:cViewPr varScale="1">
        <p:scale>
          <a:sx n="81" d="100"/>
          <a:sy n="81" d="100"/>
        </p:scale>
        <p:origin x="749"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D01CBB-FD26-4D4C-978A-300F41009D6E}" type="datetimeFigureOut">
              <a:rPr lang="fr-FR" smtClean="0"/>
              <a:pPr/>
              <a:t>02/07/2020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087760-4434-49F6-91CC-CF65DD6444DD}" type="slidenum">
              <a:rPr lang="fr-FR" smtClean="0"/>
              <a:pPr/>
              <a:t>‹N°›</a:t>
            </a:fld>
            <a:endParaRPr lang="fr-FR"/>
          </a:p>
        </p:txBody>
      </p:sp>
    </p:spTree>
    <p:extLst>
      <p:ext uri="{BB962C8B-B14F-4D97-AF65-F5344CB8AC3E}">
        <p14:creationId xmlns:p14="http://schemas.microsoft.com/office/powerpoint/2010/main" val="1582758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4087760-4434-49F6-91CC-CF65DD6444DD}" type="slidenum">
              <a:rPr lang="fr-FR" smtClean="0"/>
              <a:pPr/>
              <a:t>1</a:t>
            </a:fld>
            <a:endParaRPr lang="fr-FR"/>
          </a:p>
        </p:txBody>
      </p:sp>
    </p:spTree>
    <p:extLst>
      <p:ext uri="{BB962C8B-B14F-4D97-AF65-F5344CB8AC3E}">
        <p14:creationId xmlns:p14="http://schemas.microsoft.com/office/powerpoint/2010/main" val="1423046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087760-4434-49F6-91CC-CF65DD6444DD}" type="slidenum">
              <a:rPr lang="fr-FR" smtClean="0"/>
              <a:pPr/>
              <a:t>3</a:t>
            </a:fld>
            <a:endParaRPr lang="fr-FR"/>
          </a:p>
        </p:txBody>
      </p:sp>
    </p:spTree>
    <p:extLst>
      <p:ext uri="{BB962C8B-B14F-4D97-AF65-F5344CB8AC3E}">
        <p14:creationId xmlns:p14="http://schemas.microsoft.com/office/powerpoint/2010/main" val="2059906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12885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025517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65718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908888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1807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20977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a:t>
            </a:fld>
            <a:endParaRPr lang="en-US" dirty="0"/>
          </a:p>
        </p:txBody>
      </p:sp>
    </p:spTree>
    <p:extLst>
      <p:ext uri="{BB962C8B-B14F-4D97-AF65-F5344CB8AC3E}">
        <p14:creationId xmlns:p14="http://schemas.microsoft.com/office/powerpoint/2010/main" val="1148824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12840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aphicFrame>
        <p:nvGraphicFramePr>
          <p:cNvPr id="7" name="Objet 6"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09" name="Diapositive think-cell" r:id="rId4" imgW="360" imgH="360" progId="TCLayout.ActiveDocument.1">
                  <p:embed/>
                </p:oleObj>
              </mc:Choice>
              <mc:Fallback>
                <p:oleObj name="Diapositive think-cell" r:id="rId4" imgW="360" imgH="360" progId="TCLayout.ActiveDocument.1">
                  <p:embed/>
                  <p:pic>
                    <p:nvPicPr>
                      <p:cNvPr id="0" name="Pictur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823720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88426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‹N°›</a:t>
            </a:fld>
            <a:endParaRPr lang="en-US" dirty="0"/>
          </a:p>
        </p:txBody>
      </p:sp>
    </p:spTree>
    <p:extLst>
      <p:ext uri="{BB962C8B-B14F-4D97-AF65-F5344CB8AC3E}">
        <p14:creationId xmlns:p14="http://schemas.microsoft.com/office/powerpoint/2010/main" val="226174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08615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11830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58777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a:t>
            </a:fld>
            <a:endParaRPr lang="en-US" dirty="0"/>
          </a:p>
        </p:txBody>
      </p:sp>
    </p:spTree>
    <p:extLst>
      <p:ext uri="{BB962C8B-B14F-4D97-AF65-F5344CB8AC3E}">
        <p14:creationId xmlns:p14="http://schemas.microsoft.com/office/powerpoint/2010/main" val="3766528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51247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t 7" hidden="1"/>
          <p:cNvGraphicFramePr>
            <a:graphicFrameLocks noChangeAspect="1"/>
          </p:cNvGraphicFramePr>
          <p:nvPr userDrawn="1">
            <p:custDataLst>
              <p:tags r:id="rId19"/>
            </p:custDataLst>
            <p:extLst>
              <p:ext uri="{D42A27DB-BD31-4B8C-83A1-F6EECF244321}">
                <p14:modId xmlns:p14="http://schemas.microsoft.com/office/powerpoint/2010/main" val="344095698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85" name="Diapositive think-cell" r:id="rId21" imgW="360" imgH="360" progId="TCLayout.ActiveDocument.1">
                  <p:embed/>
                </p:oleObj>
              </mc:Choice>
              <mc:Fallback>
                <p:oleObj name="Diapositive think-cell" r:id="rId21" imgW="360" imgH="360" progId="TCLayout.ActiveDocument.1">
                  <p:embed/>
                  <p:pic>
                    <p:nvPicPr>
                      <p:cNvPr id="0" name="Picture 3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hidden="1">
            <a:extLst>
              <a:ext uri="{FF2B5EF4-FFF2-40B4-BE49-F238E27FC236}">
                <a16:creationId xmlns:a16="http://schemas.microsoft.com/office/drawing/2014/main" id="{5A7D801D-F309-4027-BEF7-D8601D225E13}"/>
              </a:ext>
            </a:extLst>
          </p:cNvPr>
          <p:cNvSpPr/>
          <p:nvPr userDrawn="1">
            <p:custDataLst>
              <p:tags r:id="rId20"/>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fr-FR" sz="3600" b="0" i="0" baseline="0" dirty="0">
              <a:latin typeface="Trebuchet MS" panose="020B0603020202020204" pitchFamily="34" charset="0"/>
              <a:ea typeface="+mj-ea"/>
              <a:cs typeface="+mj-cs"/>
              <a:sym typeface="Trebuchet MS" panose="020B0603020202020204" pitchFamily="34" charset="0"/>
            </a:endParaRPr>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397063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6.xml"/><Relationship Id="rId7" Type="http://schemas.openxmlformats.org/officeDocument/2006/relationships/image" Target="../media/image2.emf"/><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4.emf"/><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4.emf"/><Relationship Id="rId5" Type="http://schemas.openxmlformats.org/officeDocument/2006/relationships/oleObject" Target="../embeddings/oleObject5.bin"/><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image" Target="../media/image4.emf"/><Relationship Id="rId5" Type="http://schemas.openxmlformats.org/officeDocument/2006/relationships/oleObject" Target="../embeddings/oleObject6.bin"/><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image" Target="../media/image4.emf"/><Relationship Id="rId5" Type="http://schemas.openxmlformats.org/officeDocument/2006/relationships/oleObject" Target="../embeddings/oleObject7.bin"/><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t 5" hidden="1">
            <a:extLst>
              <a:ext uri="{FF2B5EF4-FFF2-40B4-BE49-F238E27FC236}">
                <a16:creationId xmlns:a16="http://schemas.microsoft.com/office/drawing/2014/main" id="{FDD7B2FD-E291-4C9E-BE28-626594054558}"/>
              </a:ext>
            </a:extLst>
          </p:cNvPr>
          <p:cNvGraphicFramePr>
            <a:graphicFrameLocks noChangeAspect="1"/>
          </p:cNvGraphicFramePr>
          <p:nvPr>
            <p:custDataLst>
              <p:tags r:id="rId2"/>
            </p:custDataLst>
            <p:extLst>
              <p:ext uri="{D42A27DB-BD31-4B8C-83A1-F6EECF244321}">
                <p14:modId xmlns:p14="http://schemas.microsoft.com/office/powerpoint/2010/main" val="38892864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98" name="Diapositive think-cell" r:id="rId6" imgW="395" imgH="396" progId="TCLayout.ActiveDocument.1">
                  <p:embed/>
                </p:oleObj>
              </mc:Choice>
              <mc:Fallback>
                <p:oleObj name="Diapositive think-cell" r:id="rId6" imgW="395" imgH="396"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34D4A79F-96D8-4DEC-8419-21A86B925BEC}"/>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fr-FR" sz="4000" dirty="0">
              <a:latin typeface="Trebuchet MS" panose="020B0603020202020204" pitchFamily="34" charset="0"/>
              <a:ea typeface="+mj-ea"/>
              <a:cs typeface="+mj-cs"/>
              <a:sym typeface="Trebuchet MS" panose="020B0603020202020204" pitchFamily="34" charset="0"/>
            </a:endParaRPr>
          </a:p>
        </p:txBody>
      </p:sp>
      <p:sp>
        <p:nvSpPr>
          <p:cNvPr id="2" name="Titre 1"/>
          <p:cNvSpPr>
            <a:spLocks noGrp="1"/>
          </p:cNvSpPr>
          <p:nvPr>
            <p:ph type="ctrTitle"/>
          </p:nvPr>
        </p:nvSpPr>
        <p:spPr>
          <a:xfrm>
            <a:off x="1507067" y="2741286"/>
            <a:ext cx="7766936" cy="1646302"/>
          </a:xfrm>
        </p:spPr>
        <p:txBody>
          <a:bodyPr/>
          <a:lstStyle/>
          <a:p>
            <a:pPr algn="ctr"/>
            <a:r>
              <a:rPr lang="fr-FR" sz="4000" dirty="0"/>
              <a:t>Réunion collectif</a:t>
            </a:r>
            <a:br>
              <a:rPr lang="fr-FR" sz="4000" dirty="0"/>
            </a:br>
            <a:r>
              <a:rPr lang="fr-FR" sz="4000" dirty="0"/>
              <a:t>2 juillet 2020</a:t>
            </a:r>
          </a:p>
        </p:txBody>
      </p:sp>
      <p:sp>
        <p:nvSpPr>
          <p:cNvPr id="3" name="Sous-titre 2"/>
          <p:cNvSpPr>
            <a:spLocks noGrp="1"/>
          </p:cNvSpPr>
          <p:nvPr>
            <p:ph type="subTitle" idx="1"/>
          </p:nvPr>
        </p:nvSpPr>
        <p:spPr>
          <a:xfrm>
            <a:off x="1507067" y="4590926"/>
            <a:ext cx="7766936" cy="1096899"/>
          </a:xfrm>
        </p:spPr>
        <p:txBody>
          <a:bodyPr/>
          <a:lstStyle/>
          <a:p>
            <a:r>
              <a:rPr lang="fr-FR" dirty="0"/>
              <a:t>AMAP Le Panier saint Fiacre</a:t>
            </a:r>
          </a:p>
        </p:txBody>
      </p:sp>
      <p:pic>
        <p:nvPicPr>
          <p:cNvPr id="8" name="Image 7">
            <a:extLst>
              <a:ext uri="{FF2B5EF4-FFF2-40B4-BE49-F238E27FC236}">
                <a16:creationId xmlns:a16="http://schemas.microsoft.com/office/drawing/2014/main" id="{8F6734AE-5F19-4265-8A53-B542954F6E4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04206" y="919373"/>
            <a:ext cx="1772658" cy="1618575"/>
          </a:xfrm>
          <a:prstGeom prst="rect">
            <a:avLst/>
          </a:prstGeom>
        </p:spPr>
      </p:pic>
    </p:spTree>
    <p:extLst>
      <p:ext uri="{BB962C8B-B14F-4D97-AF65-F5344CB8AC3E}">
        <p14:creationId xmlns:p14="http://schemas.microsoft.com/office/powerpoint/2010/main" val="206026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611534-D91D-4BD7-81DA-36CB072CDA7B}"/>
              </a:ext>
            </a:extLst>
          </p:cNvPr>
          <p:cNvSpPr>
            <a:spLocks noGrp="1"/>
          </p:cNvSpPr>
          <p:nvPr>
            <p:ph type="title"/>
          </p:nvPr>
        </p:nvSpPr>
        <p:spPr/>
        <p:txBody>
          <a:bodyPr/>
          <a:lstStyle/>
          <a:p>
            <a:pPr algn="ctr"/>
            <a:r>
              <a:rPr lang="fr-FR" dirty="0"/>
              <a:t>ORDRE DU JOUR</a:t>
            </a:r>
          </a:p>
        </p:txBody>
      </p:sp>
      <p:sp>
        <p:nvSpPr>
          <p:cNvPr id="3" name="Espace réservé du contenu 2">
            <a:extLst>
              <a:ext uri="{FF2B5EF4-FFF2-40B4-BE49-F238E27FC236}">
                <a16:creationId xmlns:a16="http://schemas.microsoft.com/office/drawing/2014/main" id="{69C9CCC2-59C2-4A22-ABF8-5CD6BEA91AFB}"/>
              </a:ext>
            </a:extLst>
          </p:cNvPr>
          <p:cNvSpPr>
            <a:spLocks noGrp="1"/>
          </p:cNvSpPr>
          <p:nvPr>
            <p:ph idx="1"/>
          </p:nvPr>
        </p:nvSpPr>
        <p:spPr/>
        <p:txBody>
          <a:bodyPr>
            <a:normAutofit/>
          </a:bodyPr>
          <a:lstStyle/>
          <a:p>
            <a:r>
              <a:rPr lang="fr-FR" dirty="0"/>
              <a:t>Présents : Agnès, Aleksandra, Léa, Christian, Martine, Pascal, Béatrice</a:t>
            </a:r>
          </a:p>
          <a:p>
            <a:r>
              <a:rPr lang="fr-FR" dirty="0"/>
              <a:t>Bilan rentrée 2020</a:t>
            </a:r>
          </a:p>
          <a:p>
            <a:r>
              <a:rPr lang="fr-FR" dirty="0"/>
              <a:t>Forum des associations Septembre 2020</a:t>
            </a:r>
          </a:p>
          <a:p>
            <a:endParaRPr lang="fr-FR" dirty="0"/>
          </a:p>
        </p:txBody>
      </p:sp>
    </p:spTree>
    <p:extLst>
      <p:ext uri="{BB962C8B-B14F-4D97-AF65-F5344CB8AC3E}">
        <p14:creationId xmlns:p14="http://schemas.microsoft.com/office/powerpoint/2010/main" val="18230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t 4" hidden="1">
            <a:extLst>
              <a:ext uri="{FF2B5EF4-FFF2-40B4-BE49-F238E27FC236}">
                <a16:creationId xmlns:a16="http://schemas.microsoft.com/office/drawing/2014/main" id="{FAAF5F90-65F4-4699-AFA8-8F06F07133FC}"/>
              </a:ext>
            </a:extLst>
          </p:cNvPr>
          <p:cNvGraphicFramePr>
            <a:graphicFrameLocks noChangeAspect="1"/>
          </p:cNvGraphicFramePr>
          <p:nvPr>
            <p:custDataLst>
              <p:tags r:id="rId2"/>
            </p:custDataLst>
            <p:extLst>
              <p:ext uri="{D42A27DB-BD31-4B8C-83A1-F6EECF244321}">
                <p14:modId xmlns:p14="http://schemas.microsoft.com/office/powerpoint/2010/main" val="7282296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83" name="Diapositive think-cell" r:id="rId6" imgW="473" imgH="476" progId="TCLayout.ActiveDocument.1">
                  <p:embed/>
                </p:oleObj>
              </mc:Choice>
              <mc:Fallback>
                <p:oleObj name="Diapositive think-cell" r:id="rId6" imgW="473" imgH="476"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257E5288-84CD-47E4-BFE8-5B2500A48AC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fr-FR" sz="3600" dirty="0">
              <a:latin typeface="Trebuchet MS" panose="020B0603020202020204" pitchFamily="34" charset="0"/>
              <a:ea typeface="+mj-ea"/>
              <a:cs typeface="+mj-cs"/>
              <a:sym typeface="Trebuchet MS" panose="020B0603020202020204" pitchFamily="34" charset="0"/>
            </a:endParaRPr>
          </a:p>
        </p:txBody>
      </p:sp>
      <p:sp>
        <p:nvSpPr>
          <p:cNvPr id="2" name="Titre 1">
            <a:extLst>
              <a:ext uri="{FF2B5EF4-FFF2-40B4-BE49-F238E27FC236}">
                <a16:creationId xmlns:a16="http://schemas.microsoft.com/office/drawing/2014/main" id="{4641A703-FB81-4907-ACC1-E60EA9E80587}"/>
              </a:ext>
            </a:extLst>
          </p:cNvPr>
          <p:cNvSpPr>
            <a:spLocks noGrp="1"/>
          </p:cNvSpPr>
          <p:nvPr>
            <p:ph type="title"/>
          </p:nvPr>
        </p:nvSpPr>
        <p:spPr/>
        <p:txBody>
          <a:bodyPr>
            <a:normAutofit/>
          </a:bodyPr>
          <a:lstStyle/>
          <a:p>
            <a:r>
              <a:rPr lang="fr-FR" dirty="0"/>
              <a:t>Bilan rentrée 2020</a:t>
            </a:r>
          </a:p>
        </p:txBody>
      </p:sp>
      <p:sp>
        <p:nvSpPr>
          <p:cNvPr id="8" name="Espace réservé du contenu 2">
            <a:extLst>
              <a:ext uri="{FF2B5EF4-FFF2-40B4-BE49-F238E27FC236}">
                <a16:creationId xmlns:a16="http://schemas.microsoft.com/office/drawing/2014/main" id="{6526C3D3-74EB-48E5-B392-1262D63C9A01}"/>
              </a:ext>
            </a:extLst>
          </p:cNvPr>
          <p:cNvSpPr txBox="1">
            <a:spLocks/>
          </p:cNvSpPr>
          <p:nvPr/>
        </p:nvSpPr>
        <p:spPr>
          <a:xfrm>
            <a:off x="829734" y="2312989"/>
            <a:ext cx="85966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endParaRPr lang="fr-FR" dirty="0"/>
          </a:p>
          <a:p>
            <a:pPr marL="457200" lvl="1" indent="0">
              <a:buNone/>
            </a:pPr>
            <a:endParaRPr lang="fr-FR" dirty="0"/>
          </a:p>
          <a:p>
            <a:pPr lvl="1"/>
            <a:endParaRPr lang="fr-FR" dirty="0"/>
          </a:p>
          <a:p>
            <a:endParaRPr lang="fr-FR" dirty="0"/>
          </a:p>
          <a:p>
            <a:endParaRPr lang="fr-FR" dirty="0"/>
          </a:p>
          <a:p>
            <a:endParaRPr lang="fr-FR" dirty="0"/>
          </a:p>
          <a:p>
            <a:endParaRPr lang="fr-FR" dirty="0"/>
          </a:p>
          <a:p>
            <a:endParaRPr lang="fr-FR" dirty="0"/>
          </a:p>
        </p:txBody>
      </p:sp>
      <p:sp>
        <p:nvSpPr>
          <p:cNvPr id="6" name="Espace réservé du contenu 2">
            <a:extLst>
              <a:ext uri="{FF2B5EF4-FFF2-40B4-BE49-F238E27FC236}">
                <a16:creationId xmlns:a16="http://schemas.microsoft.com/office/drawing/2014/main" id="{64D14182-21D1-47D2-84E4-8EA5570BC774}"/>
              </a:ext>
            </a:extLst>
          </p:cNvPr>
          <p:cNvSpPr>
            <a:spLocks noGrp="1"/>
          </p:cNvSpPr>
          <p:nvPr>
            <p:ph idx="1"/>
          </p:nvPr>
        </p:nvSpPr>
        <p:spPr>
          <a:xfrm>
            <a:off x="677334" y="2160589"/>
            <a:ext cx="8596668" cy="3880773"/>
          </a:xfrm>
        </p:spPr>
        <p:txBody>
          <a:bodyPr>
            <a:normAutofit fontScale="92500" lnSpcReduction="20000"/>
          </a:bodyPr>
          <a:lstStyle/>
          <a:p>
            <a:r>
              <a:rPr lang="fr-FR" dirty="0"/>
              <a:t>Volailles : a peu près comme l’année dernière en volume : 39 adhérents dont 3 nouveaux pour 36 petits et 15 gros . Lentilles pour septembre.</a:t>
            </a:r>
          </a:p>
          <a:p>
            <a:r>
              <a:rPr lang="fr-FR" dirty="0"/>
              <a:t>Légumes : 26 adhérents, 13 paniers et 12 demi paniers. Démarrage en juin. Utilisation de Cagette pour les permanences, Cagette est ouvert à tous les membres. Une personne veut arrêter le contrat (panier trop gros, trop cher). Il faudrait faire une réunion à la rentrée avec les adhérents pour faire un premier bilan sur les paniers. Faire comparaison ave un panier Biocoop :</a:t>
            </a:r>
          </a:p>
          <a:p>
            <a:pPr lvl="1"/>
            <a:r>
              <a:rPr lang="fr-FR" dirty="0"/>
              <a:t>Panier</a:t>
            </a:r>
          </a:p>
          <a:p>
            <a:pPr lvl="2"/>
            <a:r>
              <a:rPr lang="fr-FR" dirty="0"/>
              <a:t>500g de carottes</a:t>
            </a:r>
          </a:p>
          <a:p>
            <a:pPr lvl="2"/>
            <a:r>
              <a:rPr lang="fr-FR" dirty="0"/>
              <a:t>1kg pomme de terre</a:t>
            </a:r>
          </a:p>
          <a:p>
            <a:pPr lvl="2"/>
            <a:r>
              <a:rPr lang="fr-FR" dirty="0"/>
              <a:t>1 brocoli</a:t>
            </a:r>
          </a:p>
          <a:p>
            <a:pPr lvl="2"/>
            <a:r>
              <a:rPr lang="fr-FR" dirty="0"/>
              <a:t>1 kg courgettes</a:t>
            </a:r>
          </a:p>
          <a:p>
            <a:pPr lvl="2"/>
            <a:r>
              <a:rPr lang="fr-FR" dirty="0"/>
              <a:t>2 salades</a:t>
            </a:r>
          </a:p>
          <a:p>
            <a:pPr lvl="2"/>
            <a:r>
              <a:rPr lang="fr-FR" dirty="0"/>
              <a:t>200g tomates cerises</a:t>
            </a:r>
          </a:p>
          <a:p>
            <a:pPr lvl="1"/>
            <a:endParaRPr lang="fr-FR" dirty="0"/>
          </a:p>
          <a:p>
            <a:endParaRPr lang="fr-FR" dirty="0"/>
          </a:p>
        </p:txBody>
      </p:sp>
    </p:spTree>
    <p:extLst>
      <p:ext uri="{BB962C8B-B14F-4D97-AF65-F5344CB8AC3E}">
        <p14:creationId xmlns:p14="http://schemas.microsoft.com/office/powerpoint/2010/main" val="287762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 3" hidden="1">
            <a:extLst>
              <a:ext uri="{FF2B5EF4-FFF2-40B4-BE49-F238E27FC236}">
                <a16:creationId xmlns:a16="http://schemas.microsoft.com/office/drawing/2014/main" id="{18161172-98BE-446A-AF5B-56E981EA39DC}"/>
              </a:ext>
            </a:extLst>
          </p:cNvPr>
          <p:cNvGraphicFramePr>
            <a:graphicFrameLocks noChangeAspect="1"/>
          </p:cNvGraphicFramePr>
          <p:nvPr>
            <p:custDataLst>
              <p:tags r:id="rId2"/>
            </p:custDataLst>
            <p:extLst>
              <p:ext uri="{D42A27DB-BD31-4B8C-83A1-F6EECF244321}">
                <p14:modId xmlns:p14="http://schemas.microsoft.com/office/powerpoint/2010/main" val="22688865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5" name="Diapositive think-cell" r:id="rId5" imgW="473" imgH="476" progId="TCLayout.ActiveDocument.1">
                  <p:embed/>
                </p:oleObj>
              </mc:Choice>
              <mc:Fallback>
                <p:oleObj name="Diapositive think-cell" r:id="rId5" imgW="473" imgH="476"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E544477-6C14-4C41-B720-B65B6F21EA33}"/>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fr-FR" sz="3600" dirty="0">
              <a:latin typeface="Trebuchet MS" panose="020B0603020202020204" pitchFamily="34" charset="0"/>
              <a:ea typeface="+mj-ea"/>
              <a:cs typeface="+mj-cs"/>
              <a:sym typeface="Trebuchet MS" panose="020B0603020202020204" pitchFamily="34" charset="0"/>
            </a:endParaRPr>
          </a:p>
        </p:txBody>
      </p:sp>
      <p:sp>
        <p:nvSpPr>
          <p:cNvPr id="2" name="Titre 1">
            <a:extLst>
              <a:ext uri="{FF2B5EF4-FFF2-40B4-BE49-F238E27FC236}">
                <a16:creationId xmlns:a16="http://schemas.microsoft.com/office/drawing/2014/main" id="{CB7CC467-0DCC-476A-858D-872F1AB8A72E}"/>
              </a:ext>
            </a:extLst>
          </p:cNvPr>
          <p:cNvSpPr>
            <a:spLocks noGrp="1"/>
          </p:cNvSpPr>
          <p:nvPr>
            <p:ph type="title"/>
          </p:nvPr>
        </p:nvSpPr>
        <p:spPr/>
        <p:txBody>
          <a:bodyPr/>
          <a:lstStyle/>
          <a:p>
            <a:r>
              <a:rPr lang="fr-FR" dirty="0"/>
              <a:t>Bilan rentrée 2020</a:t>
            </a:r>
          </a:p>
        </p:txBody>
      </p:sp>
      <p:sp>
        <p:nvSpPr>
          <p:cNvPr id="3" name="Espace réservé du contenu 2">
            <a:extLst>
              <a:ext uri="{FF2B5EF4-FFF2-40B4-BE49-F238E27FC236}">
                <a16:creationId xmlns:a16="http://schemas.microsoft.com/office/drawing/2014/main" id="{DABCA93D-E406-4C5A-BC8E-535273B1235E}"/>
              </a:ext>
            </a:extLst>
          </p:cNvPr>
          <p:cNvSpPr>
            <a:spLocks noGrp="1"/>
          </p:cNvSpPr>
          <p:nvPr>
            <p:ph idx="1"/>
          </p:nvPr>
        </p:nvSpPr>
        <p:spPr/>
        <p:txBody>
          <a:bodyPr>
            <a:normAutofit fontScale="92500" lnSpcReduction="10000"/>
          </a:bodyPr>
          <a:lstStyle/>
          <a:p>
            <a:pPr lvl="1"/>
            <a:r>
              <a:rPr lang="fr-FR" dirty="0"/>
              <a:t>½ panier :</a:t>
            </a:r>
          </a:p>
          <a:p>
            <a:pPr lvl="2"/>
            <a:r>
              <a:rPr lang="fr-FR" dirty="0"/>
              <a:t>250g carottes</a:t>
            </a:r>
          </a:p>
          <a:p>
            <a:pPr lvl="2"/>
            <a:r>
              <a:rPr lang="fr-FR" dirty="0"/>
              <a:t>1kg courgettes</a:t>
            </a:r>
          </a:p>
          <a:p>
            <a:pPr lvl="2"/>
            <a:r>
              <a:rPr lang="fr-FR" dirty="0"/>
              <a:t>1 salade</a:t>
            </a:r>
          </a:p>
          <a:p>
            <a:pPr lvl="2"/>
            <a:r>
              <a:rPr lang="fr-FR" dirty="0"/>
              <a:t>500  de pomme de terre</a:t>
            </a:r>
          </a:p>
          <a:p>
            <a:pPr lvl="2"/>
            <a:r>
              <a:rPr lang="fr-FR" dirty="0"/>
              <a:t>1 navet</a:t>
            </a:r>
          </a:p>
          <a:p>
            <a:r>
              <a:rPr lang="fr-FR" dirty="0"/>
              <a:t>Prévoir des contenants pour les fruits et légumes fragiles (framboises, tomates cerises)</a:t>
            </a:r>
          </a:p>
          <a:p>
            <a:r>
              <a:rPr lang="fr-FR" dirty="0"/>
              <a:t>Quelques paniers d’été peuvent être cédés : email à envoyer avec liste et détail de distribution</a:t>
            </a:r>
          </a:p>
          <a:p>
            <a:r>
              <a:rPr lang="fr-FR" dirty="0"/>
              <a:t>Œufs : 22 contrats, plus de 560 œufs. Quid de la distribution non réalisée le 19 mars. Les œufs non distribuées ont été soient jetés soit donnés aux restos du cœur voisin du producteur.</a:t>
            </a:r>
          </a:p>
          <a:p>
            <a:endParaRPr lang="fr-FR" dirty="0"/>
          </a:p>
        </p:txBody>
      </p:sp>
    </p:spTree>
    <p:extLst>
      <p:ext uri="{BB962C8B-B14F-4D97-AF65-F5344CB8AC3E}">
        <p14:creationId xmlns:p14="http://schemas.microsoft.com/office/powerpoint/2010/main" val="1563868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 3" hidden="1">
            <a:extLst>
              <a:ext uri="{FF2B5EF4-FFF2-40B4-BE49-F238E27FC236}">
                <a16:creationId xmlns:a16="http://schemas.microsoft.com/office/drawing/2014/main" id="{18161172-98BE-446A-AF5B-56E981EA39DC}"/>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3" name="Diapositive think-cell" r:id="rId5" imgW="473" imgH="476" progId="TCLayout.ActiveDocument.1">
                  <p:embed/>
                </p:oleObj>
              </mc:Choice>
              <mc:Fallback>
                <p:oleObj name="Diapositive think-cell" r:id="rId5" imgW="473" imgH="476" progId="TCLayout.ActiveDocument.1">
                  <p:embed/>
                  <p:pic>
                    <p:nvPicPr>
                      <p:cNvPr id="4" name="Objet 3" hidden="1">
                        <a:extLst>
                          <a:ext uri="{FF2B5EF4-FFF2-40B4-BE49-F238E27FC236}">
                            <a16:creationId xmlns:a16="http://schemas.microsoft.com/office/drawing/2014/main" id="{18161172-98BE-446A-AF5B-56E981EA39D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E544477-6C14-4C41-B720-B65B6F21EA33}"/>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fr-FR" sz="3600" dirty="0">
              <a:latin typeface="Trebuchet MS" panose="020B0603020202020204" pitchFamily="34" charset="0"/>
              <a:ea typeface="+mj-ea"/>
              <a:cs typeface="+mj-cs"/>
              <a:sym typeface="Trebuchet MS" panose="020B0603020202020204" pitchFamily="34" charset="0"/>
            </a:endParaRPr>
          </a:p>
        </p:txBody>
      </p:sp>
      <p:sp>
        <p:nvSpPr>
          <p:cNvPr id="2" name="Titre 1">
            <a:extLst>
              <a:ext uri="{FF2B5EF4-FFF2-40B4-BE49-F238E27FC236}">
                <a16:creationId xmlns:a16="http://schemas.microsoft.com/office/drawing/2014/main" id="{CB7CC467-0DCC-476A-858D-872F1AB8A72E}"/>
              </a:ext>
            </a:extLst>
          </p:cNvPr>
          <p:cNvSpPr>
            <a:spLocks noGrp="1"/>
          </p:cNvSpPr>
          <p:nvPr>
            <p:ph type="title"/>
          </p:nvPr>
        </p:nvSpPr>
        <p:spPr/>
        <p:txBody>
          <a:bodyPr/>
          <a:lstStyle/>
          <a:p>
            <a:r>
              <a:rPr lang="fr-FR" dirty="0"/>
              <a:t>Bilan rentrée 2020</a:t>
            </a:r>
          </a:p>
        </p:txBody>
      </p:sp>
      <p:sp>
        <p:nvSpPr>
          <p:cNvPr id="3" name="Espace réservé du contenu 2">
            <a:extLst>
              <a:ext uri="{FF2B5EF4-FFF2-40B4-BE49-F238E27FC236}">
                <a16:creationId xmlns:a16="http://schemas.microsoft.com/office/drawing/2014/main" id="{DABCA93D-E406-4C5A-BC8E-535273B1235E}"/>
              </a:ext>
            </a:extLst>
          </p:cNvPr>
          <p:cNvSpPr>
            <a:spLocks noGrp="1"/>
          </p:cNvSpPr>
          <p:nvPr>
            <p:ph idx="1"/>
          </p:nvPr>
        </p:nvSpPr>
        <p:spPr/>
        <p:txBody>
          <a:bodyPr>
            <a:normAutofit/>
          </a:bodyPr>
          <a:lstStyle/>
          <a:p>
            <a:r>
              <a:rPr lang="fr-FR" dirty="0"/>
              <a:t>Farines : 23 adhérents , 400 euros de vente env. La distribution du 19 mars a été annulé et reporté au 30 mars. Cette année, nous avons des pates et de la bière et du miel. Les délai de commande des hors contrat doivent être respecté afin que le paysan puisse s’organiser à préparer la distribution.</a:t>
            </a:r>
          </a:p>
          <a:p>
            <a:r>
              <a:rPr lang="fr-FR" dirty="0"/>
              <a:t>Fromages : Les distributions ont été maintenue pendant la crise sanitaire</a:t>
            </a:r>
          </a:p>
          <a:p>
            <a:r>
              <a:rPr lang="fr-FR" dirty="0"/>
              <a:t>Mettre à jour le site Internet : Contrat légumes modifié, dates forum</a:t>
            </a:r>
          </a:p>
          <a:p>
            <a:endParaRPr lang="fr-FR" dirty="0"/>
          </a:p>
          <a:p>
            <a:endParaRPr lang="fr-FR" dirty="0"/>
          </a:p>
        </p:txBody>
      </p:sp>
    </p:spTree>
    <p:extLst>
      <p:ext uri="{BB962C8B-B14F-4D97-AF65-F5344CB8AC3E}">
        <p14:creationId xmlns:p14="http://schemas.microsoft.com/office/powerpoint/2010/main" val="378023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 3" hidden="1">
            <a:extLst>
              <a:ext uri="{FF2B5EF4-FFF2-40B4-BE49-F238E27FC236}">
                <a16:creationId xmlns:a16="http://schemas.microsoft.com/office/drawing/2014/main" id="{18161172-98BE-446A-AF5B-56E981EA39DC}"/>
              </a:ext>
            </a:extLst>
          </p:cNvPr>
          <p:cNvGraphicFramePr>
            <a:graphicFrameLocks noChangeAspect="1"/>
          </p:cNvGraphicFramePr>
          <p:nvPr>
            <p:custDataLst>
              <p:tags r:id="rId2"/>
            </p:custDataLst>
            <p:extLst>
              <p:ext uri="{D42A27DB-BD31-4B8C-83A1-F6EECF244321}">
                <p14:modId xmlns:p14="http://schemas.microsoft.com/office/powerpoint/2010/main" val="70371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7" name="Diapositive think-cell" r:id="rId5" imgW="473" imgH="476" progId="TCLayout.ActiveDocument.1">
                  <p:embed/>
                </p:oleObj>
              </mc:Choice>
              <mc:Fallback>
                <p:oleObj name="Diapositive think-cell" r:id="rId5" imgW="473" imgH="476" progId="TCLayout.ActiveDocument.1">
                  <p:embed/>
                  <p:pic>
                    <p:nvPicPr>
                      <p:cNvPr id="4" name="Objet 3" hidden="1">
                        <a:extLst>
                          <a:ext uri="{FF2B5EF4-FFF2-40B4-BE49-F238E27FC236}">
                            <a16:creationId xmlns:a16="http://schemas.microsoft.com/office/drawing/2014/main" id="{18161172-98BE-446A-AF5B-56E981EA39D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E544477-6C14-4C41-B720-B65B6F21EA33}"/>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fr-FR" sz="3600" dirty="0">
              <a:latin typeface="Trebuchet MS" panose="020B0603020202020204" pitchFamily="34" charset="0"/>
              <a:ea typeface="+mj-ea"/>
              <a:cs typeface="+mj-cs"/>
              <a:sym typeface="Trebuchet MS" panose="020B0603020202020204" pitchFamily="34" charset="0"/>
            </a:endParaRPr>
          </a:p>
        </p:txBody>
      </p:sp>
      <p:sp>
        <p:nvSpPr>
          <p:cNvPr id="2" name="Titre 1">
            <a:extLst>
              <a:ext uri="{FF2B5EF4-FFF2-40B4-BE49-F238E27FC236}">
                <a16:creationId xmlns:a16="http://schemas.microsoft.com/office/drawing/2014/main" id="{CB7CC467-0DCC-476A-858D-872F1AB8A72E}"/>
              </a:ext>
            </a:extLst>
          </p:cNvPr>
          <p:cNvSpPr>
            <a:spLocks noGrp="1"/>
          </p:cNvSpPr>
          <p:nvPr>
            <p:ph type="title"/>
          </p:nvPr>
        </p:nvSpPr>
        <p:spPr/>
        <p:txBody>
          <a:bodyPr/>
          <a:lstStyle/>
          <a:p>
            <a:r>
              <a:rPr lang="fr-FR" dirty="0"/>
              <a:t>Question diverses</a:t>
            </a:r>
          </a:p>
        </p:txBody>
      </p:sp>
      <p:sp>
        <p:nvSpPr>
          <p:cNvPr id="3" name="Espace réservé du contenu 2">
            <a:extLst>
              <a:ext uri="{FF2B5EF4-FFF2-40B4-BE49-F238E27FC236}">
                <a16:creationId xmlns:a16="http://schemas.microsoft.com/office/drawing/2014/main" id="{DABCA93D-E406-4C5A-BC8E-535273B1235E}"/>
              </a:ext>
            </a:extLst>
          </p:cNvPr>
          <p:cNvSpPr>
            <a:spLocks noGrp="1"/>
          </p:cNvSpPr>
          <p:nvPr>
            <p:ph idx="1"/>
          </p:nvPr>
        </p:nvSpPr>
        <p:spPr/>
        <p:txBody>
          <a:bodyPr/>
          <a:lstStyle/>
          <a:p>
            <a:r>
              <a:rPr lang="fr-FR" dirty="0"/>
              <a:t>Présentation des produits </a:t>
            </a:r>
            <a:r>
              <a:rPr lang="fr-FR" dirty="0" err="1"/>
              <a:t>BodyNature</a:t>
            </a:r>
            <a:r>
              <a:rPr lang="fr-FR" dirty="0"/>
              <a:t> ; est ce cohérent de faire venir une vendeuse lors des distributions ?</a:t>
            </a:r>
          </a:p>
          <a:p>
            <a:r>
              <a:rPr lang="fr-FR" dirty="0"/>
              <a:t>Reprendre le contact avec le pole environnement (mairie) pour l’armoire dans la cuisine et les tables cassées dans la salle.</a:t>
            </a:r>
          </a:p>
          <a:p>
            <a:r>
              <a:rPr lang="fr-FR"/>
              <a:t>Organisation </a:t>
            </a:r>
            <a:r>
              <a:rPr lang="fr-FR" dirty="0"/>
              <a:t>du forum</a:t>
            </a:r>
          </a:p>
          <a:p>
            <a:endParaRPr lang="fr-FR" dirty="0"/>
          </a:p>
          <a:p>
            <a:endParaRPr lang="fr-FR" dirty="0"/>
          </a:p>
        </p:txBody>
      </p:sp>
    </p:spTree>
    <p:extLst>
      <p:ext uri="{BB962C8B-B14F-4D97-AF65-F5344CB8AC3E}">
        <p14:creationId xmlns:p14="http://schemas.microsoft.com/office/powerpoint/2010/main" val="8907804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Nm6JS7kYSOubvyrvW_vCA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Nm6JS7kYSOubvyrvW_vCA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Nm6JS7kYSOubvyrvW_vCA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nqhFjFb_Dmx_gyXNFVJOP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JQadO4tGRMq4qXimmAKTm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JEjX2NjtSF6qZ58ULVbn0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2364</TotalTime>
  <Words>376</Words>
  <Application>Microsoft Office PowerPoint</Application>
  <PresentationFormat>Grand écran</PresentationFormat>
  <Paragraphs>42</Paragraphs>
  <Slides>6</Slides>
  <Notes>2</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6</vt:i4>
      </vt:variant>
    </vt:vector>
  </HeadingPairs>
  <TitlesOfParts>
    <vt:vector size="12" baseType="lpstr">
      <vt:lpstr>Arial</vt:lpstr>
      <vt:lpstr>Calibri</vt:lpstr>
      <vt:lpstr>Trebuchet MS</vt:lpstr>
      <vt:lpstr>Wingdings 3</vt:lpstr>
      <vt:lpstr>Facette</vt:lpstr>
      <vt:lpstr>Diapositive think-cell</vt:lpstr>
      <vt:lpstr>Réunion collectif 2 juillet 2020</vt:lpstr>
      <vt:lpstr>ORDRE DU JOUR</vt:lpstr>
      <vt:lpstr>Bilan rentrée 2020</vt:lpstr>
      <vt:lpstr>Bilan rentrée 2020</vt:lpstr>
      <vt:lpstr>Bilan rentrée 2020</vt:lpstr>
      <vt:lpstr>Question diverses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d’Adminstration 25 janvier 2018</dc:title>
  <dc:creator>NAWROCKI Lea</dc:creator>
  <cp:lastModifiedBy>Lea Nawrocki</cp:lastModifiedBy>
  <cp:revision>143</cp:revision>
  <dcterms:created xsi:type="dcterms:W3CDTF">2018-01-25T14:46:15Z</dcterms:created>
  <dcterms:modified xsi:type="dcterms:W3CDTF">2020-07-02T20:11:27Z</dcterms:modified>
</cp:coreProperties>
</file>